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theme/theme4.xml" ContentType="application/vnd.openxmlformats-officedocument.them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</Types>
</file>

<file path=_rels/.rels>&#65279;<?xml version="1.0" encoding="UTF-8" standalone="yes"?>
<Relationships xmlns="http://schemas.openxmlformats.org/package/2006/relationships">
  <Relationship Id="rId3" Type="http://schemas.openxmlformats.org/officeDocument/2006/relationships/extended-properties" Target="docProps/app.xml" />
  <Relationship Id="rId1" Type="http://schemas.openxmlformats.org/officeDocument/2006/relationships/officeDocument" Target="ppt/presentation.xml" />
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40" r:id="rId1"/>
    <p:sldMasterId id="2147483752" r:id="rId2"/>
  </p:sldMasterIdLst>
  <p:notesMasterIdLst>
    <p:notesMasterId r:id="rId4"/>
  </p:notesMasterIdLst>
  <p:handoutMasterIdLst>
    <p:handoutMasterId r:id="rId5"/>
  </p:handoutMasterIdLst>
  <p:sldIdLst>
    <p:sldId id="512" r:id="rId3"/>
  </p:sldIdLst>
  <p:sldSz cx="9144000" cy="6858000" type="screen4x3"/>
  <p:notesSz cx="9296400" cy="6858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5pPr>
    <a:lvl6pPr marL="2286000" algn="l" defTabSz="914400" rtl="0" eaLnBrk="1" latinLnBrk="0" hangingPunct="1"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6pPr>
    <a:lvl7pPr marL="2743200" algn="l" defTabSz="914400" rtl="0" eaLnBrk="1" latinLnBrk="0" hangingPunct="1"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7pPr>
    <a:lvl8pPr marL="3200400" algn="l" defTabSz="914400" rtl="0" eaLnBrk="1" latinLnBrk="0" hangingPunct="1"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8pPr>
    <a:lvl9pPr marL="3657600" algn="l" defTabSz="914400" rtl="0" eaLnBrk="1" latinLnBrk="0" hangingPunct="1">
      <a:defRPr sz="1400" kern="1200">
        <a:solidFill>
          <a:schemeClr val="tx1"/>
        </a:solidFill>
        <a:latin typeface="Arial Unicode MS" pitchFamily="34" charset="-128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  <p:clrMru>
    <a:srgbClr val="C9E8EF"/>
    <a:srgbClr val="99CC00"/>
    <a:srgbClr val="336699"/>
    <a:srgbClr val="A50021"/>
    <a:srgbClr val="3399FF"/>
    <a:srgbClr val="9999FF"/>
    <a:srgbClr val="0099CC"/>
    <a:srgbClr val="FF0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4277" autoAdjust="0"/>
    <p:restoredTop sz="97278" autoAdjust="0"/>
  </p:normalViewPr>
  <p:slideViewPr>
    <p:cSldViewPr snapToGrid="0">
      <p:cViewPr varScale="1">
        <p:scale>
          <a:sx n="90" d="100"/>
          <a:sy n="90" d="100"/>
        </p:scale>
        <p:origin x="-110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12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8028800" cy="78028800"/>
</p:viewPr>
</file>

<file path=ppt/_rels/presentation.xml.rels>&#65279;<?xml version="1.0" encoding="UTF-8" standalone="yes"?>
<Relationships xmlns="http://schemas.openxmlformats.org/package/2006/relationships">
  <Relationship Id="rId8" Type="http://schemas.openxmlformats.org/officeDocument/2006/relationships/theme" Target="theme/theme1.xml" />
  <Relationship Id="rId3" Type="http://schemas.openxmlformats.org/officeDocument/2006/relationships/slide" Target="slides/slide1.xml" />
  <Relationship Id="rId7" Type="http://schemas.openxmlformats.org/officeDocument/2006/relationships/viewProps" Target="viewProps.xml" />
  <Relationship Id="rId2" Type="http://schemas.openxmlformats.org/officeDocument/2006/relationships/slideMaster" Target="slideMasters/slideMaster2.xml" />
  <Relationship Id="rId1" Type="http://schemas.openxmlformats.org/officeDocument/2006/relationships/slideMaster" Target="slideMasters/slideMaster1.xml" />
  <Relationship Id="rId6" Type="http://schemas.openxmlformats.org/officeDocument/2006/relationships/presProps" Target="presProps.xml" />
  <Relationship Id="rId5" Type="http://schemas.openxmlformats.org/officeDocument/2006/relationships/handoutMaster" Target="handoutMasters/handoutMaster1.xml" />
  <Relationship Id="rId4" Type="http://schemas.openxmlformats.org/officeDocument/2006/relationships/notesMaster" Target="notesMasters/notesMaster1.xml" />
  <Relationship Id="rId9" Type="http://schemas.openxmlformats.org/officeDocument/2006/relationships/tableStyles" Target="tableStyles.xml" />
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033838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t" anchorCtr="0" compatLnSpc="1">
            <a:prstTxWarp prst="textNoShape">
              <a:avLst/>
            </a:prstTxWarp>
          </a:bodyPr>
          <a:lstStyle>
            <a:lvl1pPr algn="l" defTabSz="938030">
              <a:defRPr sz="19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262563" y="0"/>
            <a:ext cx="4033837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t" anchorCtr="0" compatLnSpc="1">
            <a:prstTxWarp prst="textNoShape">
              <a:avLst/>
            </a:prstTxWarp>
          </a:bodyPr>
          <a:lstStyle>
            <a:lvl1pPr algn="r" defTabSz="938030">
              <a:defRPr sz="19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331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524625"/>
            <a:ext cx="4033838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b" anchorCtr="0" compatLnSpc="1">
            <a:prstTxWarp prst="textNoShape">
              <a:avLst/>
            </a:prstTxWarp>
          </a:bodyPr>
          <a:lstStyle>
            <a:lvl1pPr algn="l" defTabSz="938030">
              <a:defRPr sz="19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331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262563" y="6524625"/>
            <a:ext cx="4033837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b" anchorCtr="0" compatLnSpc="1">
            <a:prstTxWarp prst="textNoShape">
              <a:avLst/>
            </a:prstTxWarp>
          </a:bodyPr>
          <a:lstStyle>
            <a:lvl1pPr algn="r" defTabSz="938030">
              <a:defRPr sz="1900">
                <a:latin typeface="Times New Roman" pitchFamily="18" charset="0"/>
              </a:defRPr>
            </a:lvl1pPr>
          </a:lstStyle>
          <a:p>
            <a:pPr>
              <a:defRPr/>
            </a:pPr>
            <a:fld id="{4530629A-B454-4CDE-9FFC-9E46C23B7E6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957513" y="527050"/>
            <a:ext cx="3424237" cy="256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227138" y="3262313"/>
            <a:ext cx="6842125" cy="3068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Notes:</a:t>
            </a:r>
          </a:p>
          <a:p>
            <a:pPr lvl="0"/>
            <a:r>
              <a:rPr lang="en-US" smtClean="0"/>
              <a:t>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_</a:t>
            </a:r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096963" y="6411913"/>
            <a:ext cx="4029075" cy="334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64" tIns="46567" rIns="93164" bIns="46567" numCol="1" anchor="b" anchorCtr="0" compatLnSpc="1">
            <a:prstTxWarp prst="textNoShape">
              <a:avLst/>
            </a:prstTxWarp>
          </a:bodyPr>
          <a:lstStyle>
            <a:lvl1pPr algn="r" defTabSz="93803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D5F7B07B-9306-454E-BE93-546B4C02F4C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lnSpc>
        <a:spcPct val="150000"/>
      </a:lnSpc>
      <a:spcBef>
        <a:spcPct val="30000"/>
      </a:spcBef>
      <a:spcAft>
        <a:spcPct val="0"/>
      </a:spcAft>
      <a:defRPr kern="1200">
        <a:solidFill>
          <a:schemeClr val="folHlink"/>
        </a:solidFill>
        <a:latin typeface="Times New Roman" pitchFamily="18" charset="0"/>
        <a:ea typeface="+mn-ea"/>
        <a:cs typeface="+mn-cs"/>
      </a:defRPr>
    </a:lvl1pPr>
    <a:lvl2pPr marL="742950" indent="-28575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1143000" indent="-228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600200" indent="-228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2057400" indent="-228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01CA03F-7FB8-4837-A9CA-B659E184F1F9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4E912B-3013-4B94-A910-EEBDC1CBD541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2CE6901-25AA-495A-AE1A-965F9786FDDC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EE10FB-2516-43F3-8EC8-37ECAEE290D6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1E0ADAF-EA87-4C55-ABEE-541BBF787F02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748058-183D-42AC-9D32-FC5341B8CC23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8"/>
          <p:cNvSpPr txBox="1">
            <a:spLocks noChangeArrowheads="1"/>
          </p:cNvSpPr>
          <p:nvPr/>
        </p:nvSpPr>
        <p:spPr bwMode="auto">
          <a:xfrm>
            <a:off x="3357563" y="6600825"/>
            <a:ext cx="5194300" cy="215900"/>
          </a:xfrm>
          <a:prstGeom prst="rect">
            <a:avLst/>
          </a:prstGeom>
          <a:noFill/>
          <a:ln w="6350" algn="ctr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r>
              <a:rPr lang="en-US" sz="800" b="1" dirty="0">
                <a:latin typeface="+mn-lt"/>
              </a:rPr>
              <a:t>ManTech Proprietary</a:t>
            </a:r>
          </a:p>
        </p:txBody>
      </p:sp>
      <p:sp>
        <p:nvSpPr>
          <p:cNvPr id="5" name="Rectangle 9"/>
          <p:cNvSpPr>
            <a:spLocks noChangeArrowheads="1"/>
          </p:cNvSpPr>
          <p:nvPr/>
        </p:nvSpPr>
        <p:spPr bwMode="auto">
          <a:xfrm>
            <a:off x="0" y="725488"/>
            <a:ext cx="9144000" cy="42862"/>
          </a:xfrm>
          <a:prstGeom prst="rect">
            <a:avLst/>
          </a:prstGeom>
          <a:gradFill rotWithShape="1">
            <a:gsLst>
              <a:gs pos="0">
                <a:schemeClr val="tx1"/>
              </a:gs>
              <a:gs pos="100000">
                <a:srgbClr val="FF0000"/>
              </a:gs>
            </a:gsLst>
            <a:lin ang="0" scaled="1"/>
          </a:gradFill>
          <a:ln w="6350" algn="ctr">
            <a:solidFill>
              <a:schemeClr val="accent1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defRPr/>
            </a:pPr>
            <a:endParaRPr lang="en-US" dirty="0"/>
          </a:p>
        </p:txBody>
      </p:sp>
      <p:pic>
        <p:nvPicPr>
          <p:cNvPr id="6" name="Picture 10" descr="Flat MIC Logo 200dpi_R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07963" y="6373813"/>
            <a:ext cx="1333500" cy="3825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Line 11"/>
          <p:cNvSpPr>
            <a:spLocks noChangeShapeType="1"/>
          </p:cNvSpPr>
          <p:nvPr userDrawn="1"/>
        </p:nvSpPr>
        <p:spPr bwMode="auto">
          <a:xfrm>
            <a:off x="1685925" y="6575425"/>
            <a:ext cx="7458075" cy="0"/>
          </a:xfrm>
          <a:prstGeom prst="line">
            <a:avLst/>
          </a:prstGeom>
          <a:noFill/>
          <a:ln w="19050">
            <a:solidFill>
              <a:srgbClr val="FF0000"/>
            </a:solidFill>
            <a:round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1285" y="0"/>
            <a:ext cx="8229600" cy="79375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F93AEE-147D-44AE-B2C9-F10EB4B3944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9" name="Date Placeholder 5"/>
          <p:cNvSpPr>
            <a:spLocks noGrp="1"/>
          </p:cNvSpPr>
          <p:nvPr userDrawn="1">
            <p:ph type="dt" sz="half" idx="11"/>
          </p:nvPr>
        </p:nvSpPr>
        <p:spPr>
          <a:xfrm>
            <a:off x="1817688" y="6619875"/>
            <a:ext cx="1458912" cy="238125"/>
          </a:xfrm>
        </p:spPr>
        <p:txBody>
          <a:bodyPr/>
          <a:lstStyle>
            <a:lvl1pPr algn="l">
              <a:defRPr sz="800"/>
            </a:lvl1pPr>
          </a:lstStyle>
          <a:p>
            <a:pPr>
              <a:defRPr/>
            </a:pPr>
            <a:fld id="{967F24DF-2AA9-4230-B208-F7D009944B06}" type="datetime1">
              <a:rPr lang="en-US"/>
              <a:pPr>
                <a:defRPr/>
              </a:pPr>
              <a:t>5/7/2010</a:t>
            </a:fld>
            <a:endParaRPr lang="en-US" dirty="0"/>
          </a:p>
        </p:txBody>
      </p:sp>
    </p:spTree>
  </p:cSld>
  <p:clrMapOvr>
    <a:masterClrMapping/>
  </p:clrMapOvr>
  <p:transition spd="slow">
    <p:diamond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F31F6E5-044E-43F8-96F4-43BAA3F76EB0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B3BE0E-CB93-4031-AEBD-9B81B84F28A0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AD16161-11AA-4F85-A2CE-4849BB6C6979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4FD8C2-FEB5-441E-B03C-2F7323C68757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3F520813-4CF2-4E6A-89B2-95595E1E7F74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45E0F80-B3C5-466A-9A68-F311708B0C24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E8A7FC7-9FFF-43E9-BD5E-14110E4688C0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267258-36B4-41E8-9CAE-AA922C274F28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3F7B1B4-059B-426F-BC96-D9AEFD8F2CBA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E30818-12ED-4334-9B21-DEDD0E868D31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A1BDBB6-07FD-4A45-80A2-09ADE467F017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75AF55-80B0-4416-B5FB-2F6CA527E915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C4C2B4F-CF51-446B-A3B0-030B634E2851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6B1B03-AD22-4A22-BE99-0C44EEF0EBCE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D1D87F24-F3E7-430B-BFEF-98E2C33B7E23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DACBD9-B59A-4CCC-A194-CC27B9ED6567}" type="slidenum">
              <a:rPr lang="en-US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5734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/>
            </a:lvl1pPr>
          </a:lstStyle>
          <a:p>
            <a:fld id="{1ED03263-E83E-4477-8127-0FFCB79DC08A}" type="datetime1">
              <a:rPr lang="en-US"/>
              <a:pPr/>
              <a:t>5/7/2010</a:t>
            </a:fld>
            <a:endParaRPr lang="en-US" dirty="0"/>
          </a:p>
        </p:txBody>
      </p:sp>
      <p:sp>
        <p:nvSpPr>
          <p:cNvPr id="5734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defRPr/>
            </a:lvl1pPr>
          </a:lstStyle>
          <a:p>
            <a:endParaRPr lang="en-US" dirty="0"/>
          </a:p>
        </p:txBody>
      </p:sp>
      <p:sp>
        <p:nvSpPr>
          <p:cNvPr id="5735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/>
            </a:lvl1pPr>
          </a:lstStyle>
          <a:p>
            <a:fld id="{7F4CF557-4BD3-43BB-A1D6-662D41CAF554}" type="slidenum">
              <a:rPr lang="en-US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228600" y="17463"/>
            <a:ext cx="8229600" cy="793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3080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42875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2" name="Rectangle 6"/>
          <p:cNvSpPr>
            <a:spLocks noGrp="1" noChangeArrowheads="1"/>
          </p:cNvSpPr>
          <p:nvPr>
            <p:ph type="dt" sz="half" idx="2"/>
          </p:nvPr>
        </p:nvSpPr>
        <p:spPr>
          <a:xfrm>
            <a:off x="6934200" y="6248400"/>
            <a:ext cx="2133600" cy="228600"/>
          </a:xfrm>
          <a:prstGeom prst="rect">
            <a:avLst/>
          </a:prstGeom>
        </p:spPr>
        <p:txBody>
          <a:bodyPr/>
          <a:lstStyle>
            <a:lvl1pPr algn="ctr">
              <a:defRPr sz="1000"/>
            </a:lvl1pPr>
          </a:lstStyle>
          <a:p>
            <a:pPr>
              <a:defRPr/>
            </a:pPr>
            <a:fld id="{F2863481-5547-48F4-BA38-5E9E39B6FDA2}" type="datetime1">
              <a:rPr lang="en-US"/>
              <a:pPr>
                <a:defRPr/>
              </a:pPr>
              <a:t>5/7/2010</a:t>
            </a:fld>
            <a:endParaRPr lang="en-US" dirty="0"/>
          </a:p>
        </p:txBody>
      </p:sp>
      <p:sp>
        <p:nvSpPr>
          <p:cNvPr id="13" name="Rectangle 7"/>
          <p:cNvSpPr>
            <a:spLocks noGrp="1" noChangeArrowheads="1"/>
          </p:cNvSpPr>
          <p:nvPr>
            <p:ph type="ftr" sz="quarter" idx="3"/>
          </p:nvPr>
        </p:nvSpPr>
        <p:spPr>
          <a:xfrm>
            <a:off x="76200" y="6245225"/>
            <a:ext cx="2895600" cy="231775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5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639175" y="6583363"/>
            <a:ext cx="504825" cy="258762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 b="1">
                <a:latin typeface="+mn-lt"/>
              </a:defRPr>
            </a:lvl1pPr>
          </a:lstStyle>
          <a:p>
            <a:pPr>
              <a:defRPr/>
            </a:pPr>
            <a:fld id="{ED02A07B-A301-4860-BB96-42B3501ECFA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3" r:id="rId1"/>
  </p:sldLayoutIdLst>
  <p:transition>
    <p:dissolve/>
  </p:transition>
  <p:hf hdr="0" ft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 b="1">
          <a:solidFill>
            <a:srgbClr val="A50021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A50021"/>
        </a:buClr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000">
          <a:solidFill>
            <a:schemeClr val="tx1"/>
          </a:solidFill>
          <a:latin typeface="Arial Unicode MS" pitchFamily="34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Arial Unicode MS" pitchFamily="34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Arial Unicode MS" pitchFamily="34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1400">
          <a:solidFill>
            <a:schemeClr val="tx1"/>
          </a:solidFill>
          <a:latin typeface="Arial Unicode MS" pitchFamily="34" charset="-128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2.xml" />
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Development – Lindy Martin</a:t>
            </a:r>
            <a:endParaRPr lang="en-US" dirty="0"/>
          </a:p>
        </p:txBody>
      </p:sp>
      <p:sp>
        <p:nvSpPr>
          <p:cNvPr id="10" name="Content Placeholder 8"/>
          <p:cNvSpPr>
            <a:spLocks noGrp="1"/>
          </p:cNvSpPr>
          <p:nvPr>
            <p:ph sz="half" idx="4294967295"/>
          </p:nvPr>
        </p:nvSpPr>
        <p:spPr>
          <a:xfrm>
            <a:off x="202019" y="1440611"/>
            <a:ext cx="8941981" cy="4685552"/>
          </a:xfrm>
          <a:prstGeom prst="rect">
            <a:avLst/>
          </a:prstGeom>
        </p:spPr>
        <p:txBody>
          <a:bodyPr/>
          <a:lstStyle/>
          <a:p>
            <a:r>
              <a:rPr lang="en-US" sz="1600" dirty="0" smtClean="0"/>
              <a:t>Activities</a:t>
            </a:r>
          </a:p>
          <a:p>
            <a:pPr lvl="1"/>
            <a:r>
              <a:rPr lang="en-US" sz="1600" dirty="0" smtClean="0"/>
              <a:t>AMN (Afghan Mission Network)</a:t>
            </a:r>
          </a:p>
          <a:p>
            <a:pPr lvl="1"/>
            <a:r>
              <a:rPr lang="en-US" sz="1600" dirty="0" smtClean="0"/>
              <a:t>JCCC (Joint Command Control Centre – ISAF)</a:t>
            </a:r>
          </a:p>
          <a:p>
            <a:pPr lvl="1"/>
            <a:r>
              <a:rPr lang="en-US" sz="1600" dirty="0" smtClean="0"/>
              <a:t>Government of Afghanistan VTC Discussions</a:t>
            </a:r>
          </a:p>
          <a:p>
            <a:pPr lvl="1"/>
            <a:r>
              <a:rPr lang="en-US" sz="1600" dirty="0" smtClean="0"/>
              <a:t>COWs </a:t>
            </a:r>
            <a:r>
              <a:rPr lang="en-US" sz="1600" dirty="0" smtClean="0"/>
              <a:t>Discussions</a:t>
            </a:r>
          </a:p>
          <a:p>
            <a:pPr lvl="1"/>
            <a:r>
              <a:rPr lang="en-US" sz="1600" dirty="0" smtClean="0"/>
              <a:t>NTM </a:t>
            </a:r>
            <a:r>
              <a:rPr lang="en-US" sz="1600" smtClean="0"/>
              <a:t>Proposal Activity</a:t>
            </a:r>
            <a:endParaRPr lang="en-US" sz="1600" dirty="0" smtClean="0"/>
          </a:p>
          <a:p>
            <a:r>
              <a:rPr lang="en-US" sz="1600" dirty="0" smtClean="0"/>
              <a:t>Opportunity Status</a:t>
            </a:r>
          </a:p>
          <a:p>
            <a:pPr lvl="1"/>
            <a:r>
              <a:rPr lang="en-US" sz="1600" dirty="0" smtClean="0"/>
              <a:t>GovWin 8265 - NTM-B (NATO Training Mission – Bosnia) </a:t>
            </a:r>
            <a:r>
              <a:rPr lang="en-US" sz="1600" dirty="0" smtClean="0"/>
              <a:t>Proposal in Process</a:t>
            </a:r>
            <a:endParaRPr lang="en-US" sz="1600" dirty="0" smtClean="0"/>
          </a:p>
          <a:p>
            <a:pPr lvl="1"/>
            <a:r>
              <a:rPr lang="en-US" sz="1600" dirty="0" smtClean="0"/>
              <a:t>GovWin 7758 - CRO Project - Provide CIS Support to ISAF and Afghan National Security Forces (ANSF) IFB Dropped 9 April 2010 – </a:t>
            </a:r>
            <a:r>
              <a:rPr lang="en-US" sz="1600" dirty="0" smtClean="0"/>
              <a:t>Proposal in Process</a:t>
            </a:r>
            <a:endParaRPr lang="en-US" sz="1600" dirty="0" smtClean="0"/>
          </a:p>
          <a:p>
            <a:pPr lvl="1"/>
            <a:r>
              <a:rPr lang="en-US" sz="1600" dirty="0" smtClean="0"/>
              <a:t>GovWin 8334 – NTM-I (NATO Training Mission – Iraq) Recompete </a:t>
            </a:r>
            <a:r>
              <a:rPr lang="en-US" sz="1600" dirty="0" smtClean="0"/>
              <a:t>– Proposal in Process</a:t>
            </a:r>
            <a:endParaRPr lang="en-US" sz="1600" dirty="0" smtClean="0"/>
          </a:p>
          <a:p>
            <a:r>
              <a:rPr lang="en-US" sz="1600" dirty="0" smtClean="0"/>
              <a:t>Competitive Intelligence - </a:t>
            </a:r>
            <a:r>
              <a:rPr lang="en-US" sz="1600" dirty="0" smtClean="0"/>
              <a:t>None</a:t>
            </a:r>
            <a:endParaRPr lang="en-US" sz="1600" dirty="0" smtClean="0"/>
          </a:p>
          <a:p>
            <a:r>
              <a:rPr lang="en-US" sz="1600" dirty="0" smtClean="0"/>
              <a:t>Issues - None</a:t>
            </a:r>
          </a:p>
          <a:p>
            <a:pPr lvl="1">
              <a:buNone/>
            </a:pPr>
            <a:endParaRPr lang="en-US" sz="1600" dirty="0" smtClean="0"/>
          </a:p>
          <a:p>
            <a:endParaRPr lang="en-US" sz="1600" dirty="0"/>
          </a:p>
        </p:txBody>
      </p:sp>
      <p:sp>
        <p:nvSpPr>
          <p:cNvPr id="11" name="TextBox 10"/>
          <p:cNvSpPr txBox="1"/>
          <p:nvPr/>
        </p:nvSpPr>
        <p:spPr>
          <a:xfrm>
            <a:off x="474453" y="974810"/>
            <a:ext cx="399403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b="1" u="sng" dirty="0" smtClean="0">
                <a:latin typeface="+mj-lt"/>
              </a:rPr>
              <a:t>Hot List</a:t>
            </a:r>
            <a:endParaRPr lang="en-US" sz="1800" b="1" u="sng" dirty="0">
              <a:latin typeface="+mj-lt"/>
            </a:endParaRPr>
          </a:p>
        </p:txBody>
      </p:sp>
    </p:spTree>
  </p:cSld>
  <p:clrMapOvr>
    <a:masterClrMapping/>
  </p:clrMapOvr>
  <p:transition spd="slow">
    <p:diamond/>
  </p:transition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4_Default Design">
  <a:themeElements>
    <a:clrScheme name="ManTech">
      <a:dk1>
        <a:sysClr val="windowText" lastClr="000000"/>
      </a:dk1>
      <a:lt1>
        <a:sysClr val="window" lastClr="FFFFFF"/>
      </a:lt1>
      <a:dk2>
        <a:srgbClr val="1F497D"/>
      </a:dk2>
      <a:lt2>
        <a:srgbClr val="FFFFFF"/>
      </a:lt2>
      <a:accent1>
        <a:srgbClr val="A50021"/>
      </a:accent1>
      <a:accent2>
        <a:srgbClr val="FFFF99"/>
      </a:accent2>
      <a:accent3>
        <a:srgbClr val="336699"/>
      </a:accent3>
      <a:accent4>
        <a:srgbClr val="C0504D"/>
      </a:accent4>
      <a:accent5>
        <a:srgbClr val="898989"/>
      </a:accent5>
      <a:accent6>
        <a:srgbClr val="000000"/>
      </a:accent6>
      <a:hlink>
        <a:srgbClr val="0000FF"/>
      </a:hlink>
      <a:folHlink>
        <a:srgbClr val="800080"/>
      </a:folHlink>
    </a:clrScheme>
    <a:fontScheme name="4_Default Design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635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 Unicode MS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635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 Unicode MS" pitchFamily="34" charset="-128"/>
          </a:defRPr>
        </a:defPPr>
      </a:lstStyle>
    </a:lnDef>
  </a:objectDefaults>
  <a:extraClrSchemeLst>
    <a:extraClrScheme>
      <a:clrScheme name="1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Words>100</Words>
  <PresentationFormat>On-screen Show 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LinksUpToDate>false</LinksUpToDate>
  <SharedDoc>false</SharedDoc>
  <HyperlinksChanged>false</HyperlinksChanged>
</Properties>
</file>